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60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53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12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63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21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0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73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66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82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66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08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599F-F946-441F-B516-4366B6A17F22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D1B3-820B-435B-82C4-9850CFD20E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7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ls.cdb.com.c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58.213.129.204/infoms/identity/index.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/>
              <a:t>2016</a:t>
            </a:r>
            <a:r>
              <a:rPr lang="zh-CN" altLang="zh-CN" b="1"/>
              <a:t>年度生源地信用</a:t>
            </a:r>
            <a:r>
              <a:rPr lang="zh-CN" altLang="zh-CN"/>
              <a:t/>
            </a:r>
            <a:br>
              <a:rPr lang="zh-CN" altLang="zh-CN"/>
            </a:br>
            <a:r>
              <a:rPr lang="zh-CN" altLang="zh-CN" b="1"/>
              <a:t>助学贷款续贷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378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一、非江苏籍学生续贷</a:t>
            </a:r>
            <a:r>
              <a:rPr lang="zh-CN" altLang="zh-CN" dirty="0" smtClean="0"/>
              <a:t>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zh-CN" dirty="0"/>
              <a:t>、通过国家开发银行申请续贷</a:t>
            </a:r>
          </a:p>
          <a:p>
            <a:pPr marL="0" indent="0">
              <a:buNone/>
            </a:pPr>
            <a:r>
              <a:rPr lang="en-US" altLang="zh-CN" dirty="0" smtClean="0"/>
              <a:t>         </a:t>
            </a:r>
            <a:r>
              <a:rPr lang="zh-CN" altLang="zh-CN" dirty="0" smtClean="0">
                <a:solidFill>
                  <a:srgbClr val="FF0000"/>
                </a:solidFill>
              </a:rPr>
              <a:t>学生</a:t>
            </a:r>
            <a:r>
              <a:rPr lang="zh-CN" altLang="zh-CN" dirty="0">
                <a:solidFill>
                  <a:srgbClr val="FF0000"/>
                </a:solidFill>
              </a:rPr>
              <a:t>通过国家开发银行</a:t>
            </a:r>
            <a:r>
              <a:rPr lang="zh-CN" altLang="zh-CN" dirty="0" smtClean="0">
                <a:solidFill>
                  <a:srgbClr val="FF0000"/>
                </a:solidFill>
              </a:rPr>
              <a:t>系统</a:t>
            </a:r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://sls.cdb.com.cn</a:t>
            </a:r>
            <a:r>
              <a:rPr lang="en-US" altLang="zh-CN" dirty="0" smtClean="0">
                <a:hlinkClick r:id="rId2"/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r>
              <a:rPr lang="zh-CN" altLang="zh-CN" dirty="0" smtClean="0">
                <a:solidFill>
                  <a:srgbClr val="FF0000"/>
                </a:solidFill>
              </a:rPr>
              <a:t>填写</a:t>
            </a:r>
            <a:r>
              <a:rPr lang="zh-CN" altLang="zh-CN" dirty="0">
                <a:solidFill>
                  <a:srgbClr val="FF0000"/>
                </a:solidFill>
              </a:rPr>
              <a:t>续贷声明（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zh-CN" dirty="0">
                <a:solidFill>
                  <a:srgbClr val="FF0000"/>
                </a:solidFill>
              </a:rPr>
              <a:t>月</a:t>
            </a:r>
            <a:r>
              <a:rPr lang="en-US" altLang="zh-CN" dirty="0">
                <a:solidFill>
                  <a:srgbClr val="FF0000"/>
                </a:solidFill>
              </a:rPr>
              <a:t>25</a:t>
            </a:r>
            <a:r>
              <a:rPr lang="zh-CN" altLang="zh-CN" dirty="0">
                <a:solidFill>
                  <a:srgbClr val="FF0000"/>
                </a:solidFill>
              </a:rPr>
              <a:t>号前）</a:t>
            </a:r>
            <a:r>
              <a:rPr lang="zh-CN" altLang="zh-CN" dirty="0"/>
              <a:t>——学校学生资助管理中心审核通过（</a:t>
            </a:r>
            <a:r>
              <a:rPr lang="en-US" altLang="zh-CN" dirty="0"/>
              <a:t>5</a:t>
            </a:r>
            <a:r>
              <a:rPr lang="zh-CN" altLang="zh-CN" dirty="0"/>
              <a:t>月</a:t>
            </a:r>
            <a:r>
              <a:rPr lang="en-US" altLang="zh-CN" dirty="0"/>
              <a:t>30</a:t>
            </a:r>
            <a:r>
              <a:rPr lang="zh-CN" altLang="zh-CN" dirty="0"/>
              <a:t>号前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zh-CN" altLang="zh-CN" dirty="0"/>
          </a:p>
          <a:p>
            <a:r>
              <a:rPr lang="en-US" altLang="zh-CN" dirty="0"/>
              <a:t>2</a:t>
            </a:r>
            <a:r>
              <a:rPr lang="zh-CN" altLang="zh-CN" dirty="0"/>
              <a:t>、通过其他银行申请续贷（福建、黑龙江等地）</a:t>
            </a:r>
          </a:p>
          <a:p>
            <a:pPr marL="0" indent="0">
              <a:buNone/>
            </a:pPr>
            <a:r>
              <a:rPr lang="en-US" altLang="zh-CN" dirty="0" smtClean="0"/>
              <a:t>         </a:t>
            </a:r>
            <a:r>
              <a:rPr lang="zh-CN" altLang="zh-CN" dirty="0" smtClean="0">
                <a:solidFill>
                  <a:srgbClr val="FF0000"/>
                </a:solidFill>
              </a:rPr>
              <a:t>学生</a:t>
            </a:r>
            <a:r>
              <a:rPr lang="zh-CN" altLang="zh-CN" dirty="0">
                <a:solidFill>
                  <a:srgbClr val="FF0000"/>
                </a:solidFill>
              </a:rPr>
              <a:t>携带申请续贷所需的证明材料到学校资助管理</a:t>
            </a:r>
            <a:r>
              <a:rPr lang="zh-CN" altLang="zh-CN" dirty="0" smtClean="0">
                <a:solidFill>
                  <a:srgbClr val="FF0000"/>
                </a:solidFill>
              </a:rPr>
              <a:t>中心</a:t>
            </a:r>
            <a:r>
              <a:rPr lang="zh-CN" altLang="en-US" dirty="0" smtClean="0">
                <a:solidFill>
                  <a:srgbClr val="FF0000"/>
                </a:solidFill>
              </a:rPr>
              <a:t>（九龙湖校区）</a:t>
            </a:r>
            <a:r>
              <a:rPr lang="zh-CN" altLang="zh-CN" dirty="0" smtClean="0">
                <a:solidFill>
                  <a:srgbClr val="FF0000"/>
                </a:solidFill>
              </a:rPr>
              <a:t>盖章</a:t>
            </a:r>
            <a:r>
              <a:rPr lang="zh-CN" altLang="zh-CN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zh-CN" dirty="0">
                <a:solidFill>
                  <a:srgbClr val="FF0000"/>
                </a:solidFill>
              </a:rPr>
              <a:t>月</a:t>
            </a:r>
            <a:r>
              <a:rPr lang="en-US" altLang="zh-CN" dirty="0">
                <a:solidFill>
                  <a:srgbClr val="FF0000"/>
                </a:solidFill>
              </a:rPr>
              <a:t>30</a:t>
            </a:r>
            <a:r>
              <a:rPr lang="zh-CN" altLang="zh-CN" dirty="0">
                <a:solidFill>
                  <a:srgbClr val="FF0000"/>
                </a:solidFill>
              </a:rPr>
              <a:t>号前）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017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二、江苏籍学生续贷流程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 </a:t>
            </a:r>
            <a:r>
              <a:rPr lang="zh-CN" altLang="zh-CN" dirty="0" smtClean="0"/>
              <a:t>院</a:t>
            </a:r>
            <a:r>
              <a:rPr lang="zh-CN" altLang="zh-CN" dirty="0"/>
              <a:t>（系）于</a:t>
            </a:r>
            <a:r>
              <a:rPr lang="en-US" altLang="zh-CN" dirty="0"/>
              <a:t>2016</a:t>
            </a:r>
            <a:r>
              <a:rPr lang="zh-CN" altLang="zh-CN" dirty="0"/>
              <a:t>年</a:t>
            </a:r>
            <a:r>
              <a:rPr lang="en-US" altLang="zh-CN" dirty="0"/>
              <a:t>5</a:t>
            </a:r>
            <a:r>
              <a:rPr lang="zh-CN" altLang="zh-CN" dirty="0"/>
              <a:t>月</a:t>
            </a:r>
            <a:r>
              <a:rPr lang="en-US" altLang="zh-CN" dirty="0"/>
              <a:t>25</a:t>
            </a:r>
            <a:r>
              <a:rPr lang="zh-CN" altLang="zh-CN" dirty="0"/>
              <a:t>日前，在江苏省学生资助管理信息系统中进行学生信息录入、审核和提交操作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         </a:t>
            </a:r>
            <a:r>
              <a:rPr lang="zh-CN" altLang="zh-CN" dirty="0" smtClean="0"/>
              <a:t>按</a:t>
            </a:r>
            <a:r>
              <a:rPr lang="zh-CN" altLang="zh-CN" dirty="0"/>
              <a:t>以下步骤操作：进入生源地贷款（申请受理）——院（系）登记预申请——新增（填写学生信息）——上报高校审核（填写学生信息时，务必完整如实地填写，待所有学生全部申请后再以学院为单位提交院系审核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211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38978"/>
            <a:ext cx="10515600" cy="553798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示例：以建筑学院（研）为例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dirty="0" smtClean="0"/>
              <a:t>登陆</a:t>
            </a:r>
            <a:r>
              <a:rPr lang="zh-CN" altLang="zh-CN" dirty="0"/>
              <a:t>网址：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58.213.129.204/infoms/identity/index.c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、账户：</a:t>
            </a:r>
            <a:r>
              <a:rPr lang="en-US" altLang="zh-CN" u="sng" dirty="0"/>
              <a:t>320002346-Y001</a:t>
            </a:r>
            <a:r>
              <a:rPr lang="en-US" altLang="zh-CN" dirty="0" smtClean="0"/>
              <a:t> </a:t>
            </a:r>
            <a:r>
              <a:rPr lang="zh-CN" altLang="en-US" dirty="0" smtClean="0"/>
              <a:t>；密码：</a:t>
            </a:r>
            <a:r>
              <a:rPr lang="en-US" altLang="zh-CN" dirty="0" smtClean="0"/>
              <a:t>123</a:t>
            </a: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526" y="2374268"/>
            <a:ext cx="8858397" cy="448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8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495760"/>
            <a:ext cx="11353801" cy="5681204"/>
          </a:xfrm>
        </p:spPr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、输入学生信息，“</a:t>
            </a:r>
            <a:r>
              <a:rPr lang="en-US" altLang="zh-CN" dirty="0" smtClean="0"/>
              <a:t>*</a:t>
            </a:r>
            <a:r>
              <a:rPr lang="zh-CN" altLang="en-US" dirty="0" smtClean="0"/>
              <a:t>”信息必须填写，信息无误后保存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7524"/>
            <a:ext cx="12192001" cy="5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61012"/>
            <a:ext cx="10515600" cy="5515951"/>
          </a:xfrm>
        </p:spPr>
        <p:txBody>
          <a:bodyPr/>
          <a:lstStyle/>
          <a:p>
            <a:r>
              <a:rPr lang="en-US" altLang="zh-CN" dirty="0"/>
              <a:t>4</a:t>
            </a:r>
            <a:r>
              <a:rPr lang="zh-CN" altLang="en-US" dirty="0"/>
              <a:t>、打印核对表，核对表用于学生核对</a:t>
            </a:r>
            <a:r>
              <a:rPr lang="zh-CN" altLang="en-US" dirty="0" smtClean="0"/>
              <a:t>信息，院系留存。</a:t>
            </a:r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646" y="1258940"/>
            <a:ext cx="5733333" cy="5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4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720600"/>
            <a:ext cx="10515600" cy="5416799"/>
          </a:xfrm>
        </p:spPr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、待院系完成申请工作后，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统一打印申请表交至管理办盖章。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放假</a:t>
            </a:r>
            <a:r>
              <a:rPr lang="zh-CN" altLang="en-US" dirty="0" smtClean="0"/>
              <a:t>前发给学生，至户籍地资助中心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mtClean="0"/>
              <a:t>进行生源地审核。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06" y="0"/>
            <a:ext cx="6375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5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298</Words>
  <Application>Microsoft Office PowerPoint</Application>
  <PresentationFormat>宽屏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2016年度生源地信用 助学贷款续贷</vt:lpstr>
      <vt:lpstr>一、非江苏籍学生续贷流程</vt:lpstr>
      <vt:lpstr>二、江苏籍学生续贷流程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2016年度生源地信用 助学贷款续贷</dc:title>
  <dc:creator>jjf</dc:creator>
  <cp:lastModifiedBy>jjf</cp:lastModifiedBy>
  <cp:revision>9</cp:revision>
  <dcterms:created xsi:type="dcterms:W3CDTF">2016-05-18T00:22:19Z</dcterms:created>
  <dcterms:modified xsi:type="dcterms:W3CDTF">2016-05-18T01:46:38Z</dcterms:modified>
</cp:coreProperties>
</file>